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36485A4-01A2-4BB0-B9A1-9A794DF25DE1}" type="datetimeFigureOut">
              <a:rPr lang="ru-RU"/>
              <a:t>05.04.2022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E535713-B2AA-42EA-B873-C83B5152C92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9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Здесь само видео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535713-B2AA-42EA-B873-C83B5152C923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99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9C8F7C-C479-4EBC-AFE6-7CD36E8F6A39}" type="datetimeFigureOut">
              <a:rPr lang="ru-RU"/>
              <a:t>05.04.2022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B8ABCF-A301-4FC6-92DC-1C0F9C9848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r>
              <a:rPr lang="ru-RU" sz="3800" b="1">
                <a:latin typeface="Book Antiqua"/>
                <a:cs typeface="ScriptC"/>
              </a:rPr>
              <a:t>Курсовая работа</a:t>
            </a:r>
            <a:r>
              <a:rPr lang="ru-RU" sz="3800">
                <a:latin typeface="Book Antiqua"/>
                <a:cs typeface="ScriptC"/>
              </a:rPr>
              <a:t/>
            </a:r>
            <a:br>
              <a:rPr lang="ru-RU" sz="3800">
                <a:latin typeface="Book Antiqua"/>
                <a:cs typeface="ScriptC"/>
              </a:rPr>
            </a:br>
            <a:r>
              <a:rPr lang="ru-RU" sz="3800">
                <a:latin typeface="Book Antiqua"/>
                <a:cs typeface="ScriptC"/>
              </a:rPr>
              <a:t>на тему: «Создание короткометражного видеоролика по мотивам спектакля Евгений Онегин»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7"/>
            <a:ext cx="9144000" cy="208030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 b="1">
                <a:cs typeface="ScriptC"/>
              </a:rPr>
              <a:t>Выполнили: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студент группы ИТ-42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Курбатова Софья Андреевна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студент группы ИТз-41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Кац Софья Владимировна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Пономаренко Эдуард Русланович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студент группы ПИ-41</a:t>
            </a:r>
            <a:endParaRPr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1600">
                <a:cs typeface="ScriptC"/>
              </a:rPr>
              <a:t>Анджич Джордже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материалов</a:t>
            </a:r>
            <a:endParaRPr sz="4000" b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01546" y="1690688"/>
            <a:ext cx="2930236" cy="29302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80882" y="1690688"/>
            <a:ext cx="2651134" cy="38916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05349" y="1690688"/>
            <a:ext cx="2675533" cy="38916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641186" y="3230328"/>
            <a:ext cx="2781191" cy="2781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 dirty="0"/>
              <a:t>Создание материалов</a:t>
            </a:r>
            <a:endParaRPr sz="4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67" y="1340768"/>
            <a:ext cx="8144228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 dirty="0"/>
              <a:t>Создание материалов</a:t>
            </a:r>
            <a:endParaRPr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40768"/>
            <a:ext cx="8400256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 dirty="0"/>
              <a:t>Создание материалов</a:t>
            </a:r>
            <a:endParaRPr sz="4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40768"/>
            <a:ext cx="8400255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камеры и освещения</a:t>
            </a:r>
            <a:endParaRPr lang="ru-RU" b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330036" y="1690688"/>
            <a:ext cx="5242669" cy="29505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35936" y="2951452"/>
            <a:ext cx="4167591" cy="2950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камеры и освещения</a:t>
            </a:r>
            <a:endParaRPr sz="4000" b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330036" y="1690688"/>
            <a:ext cx="5242669" cy="29505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11891" y="2644399"/>
            <a:ext cx="4091636" cy="3273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камеры и освещения</a:t>
            </a:r>
            <a:endParaRPr sz="4000" b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330036" y="1690688"/>
            <a:ext cx="5242669" cy="2950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45000" y="2594179"/>
            <a:ext cx="4158526" cy="3346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30036" y="1690688"/>
            <a:ext cx="5050635" cy="284098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камеры и освещения</a:t>
            </a:r>
            <a:endParaRPr sz="4000" b="1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74842" y="2687782"/>
            <a:ext cx="4328685" cy="3273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анимации</a:t>
            </a:r>
            <a:endParaRPr sz="4000" b="1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33599" y="1423415"/>
            <a:ext cx="7966364" cy="17041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33599" y="2956947"/>
            <a:ext cx="7966364" cy="16544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33598" y="4502213"/>
            <a:ext cx="7966365" cy="1753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66759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5" y="365124"/>
            <a:ext cx="9573490" cy="1325562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анимации</a:t>
            </a:r>
            <a:endParaRPr sz="4000" b="1"/>
          </a:p>
        </p:txBody>
      </p:sp>
      <p:sp>
        <p:nvSpPr>
          <p:cNvPr id="827669034" name=" 827669033"/>
          <p:cNvSpPr/>
          <p:nvPr/>
        </p:nvSpPr>
        <p:spPr bwMode="auto">
          <a:xfrm>
            <a:off x="8464109" y="617791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954712654" name="Рисунок 1954712653"/>
          <p:cNvPicPr>
            <a:picLocks noChangeAspect="1"/>
          </p:cNvPicPr>
          <p:nvPr/>
        </p:nvPicPr>
        <p:blipFill>
          <a:blip r:embed="rId2"/>
          <a:srcRect t="3872"/>
          <a:stretch/>
        </p:blipFill>
        <p:spPr bwMode="auto">
          <a:xfrm>
            <a:off x="1696084" y="1506932"/>
            <a:ext cx="4434522" cy="2314574"/>
          </a:xfrm>
          <a:prstGeom prst="rect">
            <a:avLst/>
          </a:prstGeom>
        </p:spPr>
      </p:pic>
      <p:pic>
        <p:nvPicPr>
          <p:cNvPr id="364796935" name="Рисунок 364796934"/>
          <p:cNvPicPr>
            <a:picLocks noChangeAspect="1"/>
          </p:cNvPicPr>
          <p:nvPr/>
        </p:nvPicPr>
        <p:blipFill>
          <a:blip r:embed="rId3"/>
          <a:srcRect t="2884"/>
          <a:stretch/>
        </p:blipFill>
        <p:spPr bwMode="auto">
          <a:xfrm>
            <a:off x="6123694" y="1506932"/>
            <a:ext cx="4389419" cy="2314574"/>
          </a:xfrm>
          <a:prstGeom prst="rect">
            <a:avLst/>
          </a:prstGeom>
        </p:spPr>
      </p:pic>
      <p:pic>
        <p:nvPicPr>
          <p:cNvPr id="561698097" name="Рисунок 56169809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96084" y="3821507"/>
            <a:ext cx="4427609" cy="2356407"/>
          </a:xfrm>
          <a:prstGeom prst="rect">
            <a:avLst/>
          </a:prstGeom>
        </p:spPr>
      </p:pic>
      <p:pic>
        <p:nvPicPr>
          <p:cNvPr id="1191765143" name="Рисунок 119176514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23694" y="3821507"/>
            <a:ext cx="4389419" cy="2356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0" y="13855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endParaRPr lang="ru-RU" sz="7200" b="1">
              <a:latin typeface="P22 Allyson Pro"/>
            </a:endParaRPr>
          </a:p>
          <a:p>
            <a:pPr marL="0" indent="0" algn="ctr">
              <a:buNone/>
              <a:defRPr/>
            </a:pPr>
            <a:endParaRPr lang="ru-RU" sz="7200" b="1">
              <a:latin typeface="P22 Allyson Pr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3855"/>
            <a:ext cx="12167368" cy="684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звуковых эффектов</a:t>
            </a:r>
            <a:endParaRPr sz="4000" b="1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</p:nvPr>
        </p:nvGraphicFramePr>
        <p:xfrm>
          <a:off x="1960417" y="1884651"/>
          <a:ext cx="8312728" cy="3657600"/>
        </p:xfrm>
        <a:graphic>
          <a:graphicData uri="http://schemas.openxmlformats.org/drawingml/2006/table">
            <a:tbl>
              <a:tblPr firstRow="1" firstCol="1" bandRow="1"/>
              <a:tblGrid>
                <a:gridCol w="4156364"/>
                <a:gridCol w="4156364"/>
              </a:tblGrid>
              <a:tr h="48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 b="1">
                          <a:latin typeface="+mn-lt"/>
                          <a:ea typeface="Times New Roman"/>
                        </a:rPr>
                        <a:t>Сцена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 b="1">
                          <a:latin typeface="+mn-lt"/>
                          <a:ea typeface="Times New Roman"/>
                        </a:rPr>
                        <a:t>Звук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Титры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Зажигание свечи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Написание письма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Треск свечи, скрип пера, Звон чернильницы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Чтение письма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Треск свечи, шум ветра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Отправка письма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Шум ветра, хлопанье крыльев, грустный вздох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Просмотр сада из окна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Легкий ветер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Получение ответа 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Мурчание, легкий ветер, хлопанье крыльев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Реакция на полученный ответ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Звуки рычания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487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Завершающие титры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+mn-lt"/>
                        </a:rPr>
                        <a:t>Стук закрывающейся двери</a:t>
                      </a:r>
                      <a:endParaRPr lang="ru-RU" sz="3200">
                        <a:latin typeface="+mn-lt"/>
                      </a:endParaRPr>
                    </a:p>
                  </a:txBody>
                  <a:tcPr marL="68390" marR="68390" marT="0" marB="0" anchor="ctr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звуковых эффектов</a:t>
            </a:r>
            <a:endParaRPr sz="4000" b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128793" y="1690688"/>
            <a:ext cx="7975975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Финальный монтаж и сведение</a:t>
            </a:r>
            <a:endParaRPr sz="4000" b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330036" y="1440372"/>
            <a:ext cx="5487109" cy="28674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75563" y="2874101"/>
            <a:ext cx="5375563" cy="3434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Этапы создания</a:t>
            </a:r>
            <a:endParaRPr sz="4000" b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30035" y="1409699"/>
            <a:ext cx="10023763" cy="4781549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 fontScale="95000" lnSpcReduction="11000"/>
          </a:bodyPr>
          <a:lstStyle/>
          <a:p>
            <a:pPr>
              <a:lnSpc>
                <a:spcPct val="100000"/>
              </a:lnSpc>
              <a:defRPr/>
            </a:pPr>
            <a:r>
              <a:rPr lang="ru-RU"/>
              <a:t>Написание сценария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ru-RU"/>
              <a:t>Проектирование моделей	</a:t>
            </a:r>
          </a:p>
          <a:p>
            <a:pPr>
              <a:lnSpc>
                <a:spcPct val="100000"/>
              </a:lnSpc>
              <a:defRPr/>
            </a:pPr>
            <a:r>
              <a:rPr lang="ru-RU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трёхмерных моделей</a:t>
            </a:r>
            <a:endParaRPr lang="ru-RU" sz="2800" b="0" i="0" u="none" strike="noStrike" cap="none" spc="0">
              <a:solidFill>
                <a:schemeClr val="tx1"/>
              </a:solidFill>
              <a:latin typeface="Book Antiqua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/>
              <a:t>Создание 2</a:t>
            </a:r>
            <a:r>
              <a:rPr lang="en-US"/>
              <a:t>D</a:t>
            </a:r>
            <a:r>
              <a:rPr lang="ru-RU"/>
              <a:t>-спрайта персонажа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ru-RU"/>
              <a:t>Создание материалов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ru-RU"/>
              <a:t>Создание камеры и освещения</a:t>
            </a:r>
          </a:p>
          <a:p>
            <a:pPr>
              <a:lnSpc>
                <a:spcPct val="100000"/>
              </a:lnSpc>
              <a:defRPr/>
            </a:pPr>
            <a:r>
              <a:rPr lang="ru-RU"/>
              <a:t>Создание анимации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ru-RU"/>
              <a:t>Создание звуковых эффектов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ru-RU"/>
              <a:t>Финальный монтаж и сведение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>
          <a:xfrm>
            <a:off x="1357744" y="365125"/>
            <a:ext cx="9490365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Написание сценария</a:t>
            </a:r>
            <a:endParaRPr sz="400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3672" y="1808752"/>
            <a:ext cx="5347855" cy="3768567"/>
          </a:xfrm>
          <a:prstGeom prst="rect">
            <a:avLst/>
          </a:prstGeom>
        </p:spPr>
      </p:pic>
      <p:pic>
        <p:nvPicPr>
          <p:cNvPr id="14" name="Рисунок 13" descr="https://sun9-80.userapi.com/impf/w-_BeA6OD7lcGHsbVU67N9l01pKRjXnxy7N3dw/l4OgqG7AfKo.jpg?size=700x542&amp;quality=96&amp;sign=d9b3d8f35fa161f70be654b2b833288b&amp;type=album"/>
          <p:cNvPicPr/>
          <p:nvPr/>
        </p:nvPicPr>
        <p:blipFill>
          <a:blip r:embed="rId3"/>
          <a:stretch/>
        </p:blipFill>
        <p:spPr bwMode="auto">
          <a:xfrm>
            <a:off x="6331527" y="1813381"/>
            <a:ext cx="4862946" cy="376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Проектирование моделей</a:t>
            </a:r>
            <a:endParaRPr sz="4000" b="1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</p:nvPr>
        </p:nvGraphicFramePr>
        <p:xfrm>
          <a:off x="2473034" y="1411114"/>
          <a:ext cx="7287492" cy="4550347"/>
        </p:xfrm>
        <a:graphic>
          <a:graphicData uri="http://schemas.openxmlformats.org/drawingml/2006/table">
            <a:tbl>
              <a:tblPr firstRow="1" firstCol="1" bandRow="1"/>
              <a:tblGrid>
                <a:gridCol w="1410483"/>
                <a:gridCol w="5877009"/>
              </a:tblGrid>
              <a:tr h="289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 b="1">
                          <a:latin typeface="+mn-lt"/>
                          <a:ea typeface="Times New Roman"/>
                        </a:rPr>
                        <a:t>Сцена</a:t>
                      </a:r>
                      <a:endParaRPr sz="1900" b="1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 b="1">
                          <a:latin typeface="+mn-lt"/>
                          <a:ea typeface="Times New Roman"/>
                        </a:rPr>
                        <a:t>Объекты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96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1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стол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896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письмо 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3131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книга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8960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2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героиня</a:t>
                      </a:r>
                      <a:endParaRPr sz="190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3131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 i="1">
                          <a:latin typeface="+mn-lt"/>
                          <a:ea typeface="Times New Roman"/>
                        </a:rPr>
                        <a:t>объекты сц.1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6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</a:tr>
              <a:tr h="2896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3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2 стула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896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шкаф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3131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 i="1">
                          <a:latin typeface="+mn-lt"/>
                          <a:ea typeface="Times New Roman"/>
                        </a:rPr>
                        <a:t>объекты сц.1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896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4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шторы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896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стены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3131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пол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2178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5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>
                          <a:latin typeface="+mn-lt"/>
                          <a:ea typeface="Times New Roman"/>
                        </a:rPr>
                        <a:t> </a:t>
                      </a:r>
                      <a:endParaRPr sz="1900"/>
                    </a:p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1900" i="1">
                          <a:latin typeface="+mn-lt"/>
                          <a:ea typeface="Times New Roman"/>
                        </a:rPr>
                        <a:t>объекты сц.4</a:t>
                      </a:r>
                      <a:endParaRPr sz="1900"/>
                    </a:p>
                  </a:txBody>
                  <a:tcPr marL="68580" marR="68580" marT="0" marB="0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09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6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chemeClr val="tx1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  <a:tr h="3093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7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chemeClr val="tx1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ru-RU"/>
                    </a:p>
                  </a:txBody>
                  <a:tcPr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трёхмерных моделей</a:t>
            </a:r>
            <a:endParaRPr sz="4000" b="1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9081" y="1390493"/>
            <a:ext cx="4344701" cy="31276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59782" y="1390492"/>
            <a:ext cx="4350327" cy="32852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74634" y="2161743"/>
            <a:ext cx="2488190" cy="4165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Создание трёхмерных моделей</a:t>
            </a:r>
            <a:endParaRPr sz="40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30035" y="1464096"/>
            <a:ext cx="2367253" cy="42735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148275" y="1464096"/>
            <a:ext cx="3645789" cy="44576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697287" y="2418273"/>
            <a:ext cx="3450987" cy="2775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2</a:t>
            </a:r>
            <a:r>
              <a:rPr lang="en-US" sz="4000" b="1"/>
              <a:t>D</a:t>
            </a:r>
            <a:r>
              <a:rPr lang="ru-RU" sz="4000" b="1"/>
              <a:t>-спрайта персонажа</a:t>
            </a:r>
            <a:endParaRPr sz="4000" b="1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330036" y="1690688"/>
            <a:ext cx="2445613" cy="43513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52593" y="1482436"/>
            <a:ext cx="3044625" cy="541712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73091" y="1690688"/>
            <a:ext cx="2445613" cy="435133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30611" y="1350722"/>
            <a:ext cx="3959625" cy="7045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330036" y="365125"/>
            <a:ext cx="9573491" cy="1325563"/>
          </a:xfrm>
        </p:spPr>
        <p:txBody>
          <a:bodyPr/>
          <a:lstStyle/>
          <a:p>
            <a:pPr algn="ctr">
              <a:defRPr/>
            </a:pPr>
            <a:r>
              <a:rPr lang="ru-RU" sz="4000" b="1"/>
              <a:t>Создание материалов</a:t>
            </a:r>
            <a:endParaRPr sz="4000" b="1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2980505" y="1690688"/>
          <a:ext cx="6272552" cy="4183548"/>
        </p:xfrm>
        <a:graphic>
          <a:graphicData uri="http://schemas.openxmlformats.org/drawingml/2006/table">
            <a:tbl>
              <a:tblPr firstRow="1" firstCol="1" bandRow="1"/>
              <a:tblGrid>
                <a:gridCol w="3136276"/>
                <a:gridCol w="3136276"/>
              </a:tblGrid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 b="1">
                          <a:latin typeface="+mn-lt"/>
                          <a:ea typeface="Times New Roman"/>
                        </a:rPr>
                        <a:t>Объекты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 b="1">
                          <a:latin typeface="+mn-lt"/>
                          <a:ea typeface="Times New Roman"/>
                        </a:rPr>
                        <a:t>Материалы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стол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дерево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письмо 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бумага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героиня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2</a:t>
                      </a:r>
                      <a:r>
                        <a:rPr lang="en-US" sz="2000">
                          <a:latin typeface="+mn-lt"/>
                          <a:ea typeface="Times New Roman"/>
                        </a:rPr>
                        <a:t>D-</a:t>
                      </a:r>
                      <a:r>
                        <a:rPr lang="ru-RU" sz="2000">
                          <a:latin typeface="+mn-lt"/>
                          <a:ea typeface="Times New Roman"/>
                        </a:rPr>
                        <a:t>спрайт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книга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бумага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стулья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дерево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шкаф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дерево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шторы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ткань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стены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обои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пол</a:t>
                      </a:r>
                      <a:endParaRPr/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паркет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 i="0">
                          <a:latin typeface="+mn-lt"/>
                          <a:ea typeface="Times New Roman"/>
                        </a:rPr>
                        <a:t>кровать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ткани, дерево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  <a:tr h="34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фон</a:t>
                      </a:r>
                      <a:endParaRPr lang="ru-RU" sz="2000" i="1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ru-RU" sz="2000">
                          <a:latin typeface="+mn-lt"/>
                          <a:ea typeface="Times New Roman"/>
                        </a:rPr>
                        <a:t>лес</a:t>
                      </a:r>
                    </a:p>
                  </a:txBody>
                  <a:tcPr marL="68580" marR="68580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0">
      <a:dk1>
        <a:srgbClr val="3B3A3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ook Antiqua">
      <a:majorFont>
        <a:latin typeface="Book Antiqua"/>
        <a:ea typeface="Arial"/>
        <a:cs typeface="Arial"/>
      </a:majorFont>
      <a:minorFont>
        <a:latin typeface="Book Antiqua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198</Words>
  <Application>Microsoft Office PowerPoint</Application>
  <DocSecurity>0</DocSecurity>
  <PresentationFormat>Широкоэкранный</PresentationFormat>
  <Paragraphs>104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Book Antiqua</vt:lpstr>
      <vt:lpstr>Calibri</vt:lpstr>
      <vt:lpstr>P22 Allyson Pro</vt:lpstr>
      <vt:lpstr>ScriptC</vt:lpstr>
      <vt:lpstr>Times New Roman</vt:lpstr>
      <vt:lpstr>Тема Office</vt:lpstr>
      <vt:lpstr>Курсовая работа на тему: «Создание короткометражного видеоролика по мотивам спектакля Евгений Онегин»</vt:lpstr>
      <vt:lpstr>Презентация PowerPoint</vt:lpstr>
      <vt:lpstr>Этапы создания</vt:lpstr>
      <vt:lpstr>Написание сценария</vt:lpstr>
      <vt:lpstr>Проектирование моделей</vt:lpstr>
      <vt:lpstr>Создание трёхмерных моделей</vt:lpstr>
      <vt:lpstr>Создание трёхмерных моделей</vt:lpstr>
      <vt:lpstr>Создание 2D-спрайта персонажа</vt:lpstr>
      <vt:lpstr>Создание материалов</vt:lpstr>
      <vt:lpstr>Создание материалов</vt:lpstr>
      <vt:lpstr>Создание материалов</vt:lpstr>
      <vt:lpstr>Создание материалов</vt:lpstr>
      <vt:lpstr>Создание материалов</vt:lpstr>
      <vt:lpstr>Создание камеры и освещения</vt:lpstr>
      <vt:lpstr>Создание камеры и освещения</vt:lpstr>
      <vt:lpstr>Создание камеры и освещения</vt:lpstr>
      <vt:lpstr>Создание камеры и освещения</vt:lpstr>
      <vt:lpstr>Создание анимации</vt:lpstr>
      <vt:lpstr>Создание анимации</vt:lpstr>
      <vt:lpstr>Создание звуковых эффектов</vt:lpstr>
      <vt:lpstr>Создание звуковых эффектов</vt:lpstr>
      <vt:lpstr>Финальный монтаж и сведение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тему: «Создание короткометражного видеоролика по мотивам спектакля Евгений Онегин»</dc:title>
  <dc:subject/>
  <dc:creator>Пользователь</dc:creator>
  <cp:keywords/>
  <dc:description/>
  <cp:lastModifiedBy>Курбатова Софья Андреевна</cp:lastModifiedBy>
  <cp:revision>36</cp:revision>
  <dcterms:created xsi:type="dcterms:W3CDTF">2022-04-03T18:14:57Z</dcterms:created>
  <dcterms:modified xsi:type="dcterms:W3CDTF">2022-04-05T07:23:00Z</dcterms:modified>
  <cp:category/>
  <dc:identifier/>
  <cp:contentStatus/>
  <dc:language/>
  <cp:version/>
</cp:coreProperties>
</file>